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A520"/>
    <a:srgbClr val="FF3300"/>
    <a:srgbClr val="CC6600"/>
    <a:srgbClr val="FF8109"/>
    <a:srgbClr val="FCA721"/>
    <a:srgbClr val="FF9212"/>
    <a:srgbClr val="FE8700"/>
    <a:srgbClr val="CD4E00"/>
    <a:srgbClr val="990000"/>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4" d="100"/>
          <a:sy n="84" d="100"/>
        </p:scale>
        <p:origin x="1426"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5BF9DE79-99BD-4B7D-9B91-93D0E8ED1D80}" type="datetimeFigureOut">
              <a:rPr lang="en-GB" smtClean="0"/>
              <a:t>19/09/2016</a:t>
            </a:fld>
            <a:endParaRPr lang="en-GB"/>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0DEA3479-530C-4808-AA4F-05218F173692}" type="slidenum">
              <a:rPr lang="en-GB" smtClean="0"/>
              <a:t>‹#›</a:t>
            </a:fld>
            <a:endParaRPr lang="en-GB"/>
          </a:p>
        </p:txBody>
      </p:sp>
    </p:spTree>
    <p:extLst>
      <p:ext uri="{BB962C8B-B14F-4D97-AF65-F5344CB8AC3E}">
        <p14:creationId xmlns:p14="http://schemas.microsoft.com/office/powerpoint/2010/main" val="864431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DEA3479-530C-4808-AA4F-05218F173692}" type="slidenum">
              <a:rPr lang="en-GB" smtClean="0"/>
              <a:t>1</a:t>
            </a:fld>
            <a:endParaRPr lang="en-GB"/>
          </a:p>
        </p:txBody>
      </p:sp>
    </p:spTree>
    <p:extLst>
      <p:ext uri="{BB962C8B-B14F-4D97-AF65-F5344CB8AC3E}">
        <p14:creationId xmlns:p14="http://schemas.microsoft.com/office/powerpoint/2010/main" val="3772790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0202878E-1C76-4444-9452-F861531F4A9B}" type="datetimeFigureOut">
              <a:rPr lang="en-US" smtClean="0"/>
              <a:t>9/19/2016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4CCFA63-7219-EB49-A728-A3523FF1A070}" type="slidenum">
              <a:rPr lang="en-US" smtClean="0"/>
              <a:t>‹#›</a:t>
            </a:fld>
            <a:endParaRPr lang="en-US" dirty="0"/>
          </a:p>
        </p:txBody>
      </p:sp>
    </p:spTree>
    <p:extLst>
      <p:ext uri="{BB962C8B-B14F-4D97-AF65-F5344CB8AC3E}">
        <p14:creationId xmlns:p14="http://schemas.microsoft.com/office/powerpoint/2010/main" val="485913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0202878E-1C76-4444-9452-F861531F4A9B}" type="datetimeFigureOut">
              <a:rPr lang="en-US" smtClean="0"/>
              <a:t>9/19/2016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4CCFA63-7219-EB49-A728-A3523FF1A070}" type="slidenum">
              <a:rPr lang="en-US" smtClean="0"/>
              <a:t>‹#›</a:t>
            </a:fld>
            <a:endParaRPr lang="en-US" dirty="0"/>
          </a:p>
        </p:txBody>
      </p:sp>
    </p:spTree>
    <p:extLst>
      <p:ext uri="{BB962C8B-B14F-4D97-AF65-F5344CB8AC3E}">
        <p14:creationId xmlns:p14="http://schemas.microsoft.com/office/powerpoint/2010/main" val="3469420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0202878E-1C76-4444-9452-F861531F4A9B}" type="datetimeFigureOut">
              <a:rPr lang="en-US" smtClean="0"/>
              <a:t>9/19/2016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4CCFA63-7219-EB49-A728-A3523FF1A070}" type="slidenum">
              <a:rPr lang="en-US" smtClean="0"/>
              <a:t>‹#›</a:t>
            </a:fld>
            <a:endParaRPr lang="en-US" dirty="0"/>
          </a:p>
        </p:txBody>
      </p:sp>
    </p:spTree>
    <p:extLst>
      <p:ext uri="{BB962C8B-B14F-4D97-AF65-F5344CB8AC3E}">
        <p14:creationId xmlns:p14="http://schemas.microsoft.com/office/powerpoint/2010/main" val="1245948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0202878E-1C76-4444-9452-F861531F4A9B}" type="datetimeFigureOut">
              <a:rPr lang="en-US" smtClean="0"/>
              <a:t>9/19/2016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4CCFA63-7219-EB49-A728-A3523FF1A070}" type="slidenum">
              <a:rPr lang="en-US" smtClean="0"/>
              <a:t>‹#›</a:t>
            </a:fld>
            <a:endParaRPr lang="en-US" dirty="0"/>
          </a:p>
        </p:txBody>
      </p:sp>
    </p:spTree>
    <p:extLst>
      <p:ext uri="{BB962C8B-B14F-4D97-AF65-F5344CB8AC3E}">
        <p14:creationId xmlns:p14="http://schemas.microsoft.com/office/powerpoint/2010/main" val="3284947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0202878E-1C76-4444-9452-F861531F4A9B}" type="datetimeFigureOut">
              <a:rPr lang="en-US" smtClean="0"/>
              <a:t>9/19/2016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4CCFA63-7219-EB49-A728-A3523FF1A070}" type="slidenum">
              <a:rPr lang="en-US" smtClean="0"/>
              <a:t>‹#›</a:t>
            </a:fld>
            <a:endParaRPr lang="en-US" dirty="0"/>
          </a:p>
        </p:txBody>
      </p:sp>
    </p:spTree>
    <p:extLst>
      <p:ext uri="{BB962C8B-B14F-4D97-AF65-F5344CB8AC3E}">
        <p14:creationId xmlns:p14="http://schemas.microsoft.com/office/powerpoint/2010/main" val="2036072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0202878E-1C76-4444-9452-F861531F4A9B}" type="datetimeFigureOut">
              <a:rPr lang="en-US" smtClean="0"/>
              <a:t>9/19/2016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4CCFA63-7219-EB49-A728-A3523FF1A070}" type="slidenum">
              <a:rPr lang="en-US" smtClean="0"/>
              <a:t>‹#›</a:t>
            </a:fld>
            <a:endParaRPr lang="en-US" dirty="0"/>
          </a:p>
        </p:txBody>
      </p:sp>
    </p:spTree>
    <p:extLst>
      <p:ext uri="{BB962C8B-B14F-4D97-AF65-F5344CB8AC3E}">
        <p14:creationId xmlns:p14="http://schemas.microsoft.com/office/powerpoint/2010/main" val="2612080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0202878E-1C76-4444-9452-F861531F4A9B}" type="datetimeFigureOut">
              <a:rPr lang="en-US" smtClean="0"/>
              <a:t>9/19/2016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4CCFA63-7219-EB49-A728-A3523FF1A070}" type="slidenum">
              <a:rPr lang="en-US" smtClean="0"/>
              <a:t>‹#›</a:t>
            </a:fld>
            <a:endParaRPr lang="en-US" dirty="0"/>
          </a:p>
        </p:txBody>
      </p:sp>
    </p:spTree>
    <p:extLst>
      <p:ext uri="{BB962C8B-B14F-4D97-AF65-F5344CB8AC3E}">
        <p14:creationId xmlns:p14="http://schemas.microsoft.com/office/powerpoint/2010/main" val="953202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0202878E-1C76-4444-9452-F861531F4A9B}" type="datetimeFigureOut">
              <a:rPr lang="en-US" smtClean="0"/>
              <a:t>9/19/2016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4CCFA63-7219-EB49-A728-A3523FF1A070}" type="slidenum">
              <a:rPr lang="en-US" smtClean="0"/>
              <a:t>‹#›</a:t>
            </a:fld>
            <a:endParaRPr lang="en-US" dirty="0"/>
          </a:p>
        </p:txBody>
      </p:sp>
    </p:spTree>
    <p:extLst>
      <p:ext uri="{BB962C8B-B14F-4D97-AF65-F5344CB8AC3E}">
        <p14:creationId xmlns:p14="http://schemas.microsoft.com/office/powerpoint/2010/main" val="2480419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02878E-1C76-4444-9452-F861531F4A9B}" type="datetimeFigureOut">
              <a:rPr lang="en-US" smtClean="0"/>
              <a:t>9/19/2016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4CCFA63-7219-EB49-A728-A3523FF1A070}" type="slidenum">
              <a:rPr lang="en-US" smtClean="0"/>
              <a:t>‹#›</a:t>
            </a:fld>
            <a:endParaRPr lang="en-US" dirty="0"/>
          </a:p>
        </p:txBody>
      </p:sp>
    </p:spTree>
    <p:extLst>
      <p:ext uri="{BB962C8B-B14F-4D97-AF65-F5344CB8AC3E}">
        <p14:creationId xmlns:p14="http://schemas.microsoft.com/office/powerpoint/2010/main" val="1004001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0202878E-1C76-4444-9452-F861531F4A9B}" type="datetimeFigureOut">
              <a:rPr lang="en-US" smtClean="0"/>
              <a:t>9/19/2016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4CCFA63-7219-EB49-A728-A3523FF1A070}" type="slidenum">
              <a:rPr lang="en-US" smtClean="0"/>
              <a:t>‹#›</a:t>
            </a:fld>
            <a:endParaRPr lang="en-US" dirty="0"/>
          </a:p>
        </p:txBody>
      </p:sp>
    </p:spTree>
    <p:extLst>
      <p:ext uri="{BB962C8B-B14F-4D97-AF65-F5344CB8AC3E}">
        <p14:creationId xmlns:p14="http://schemas.microsoft.com/office/powerpoint/2010/main" val="1332312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0202878E-1C76-4444-9452-F861531F4A9B}" type="datetimeFigureOut">
              <a:rPr lang="en-US" smtClean="0"/>
              <a:t>9/19/2016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4CCFA63-7219-EB49-A728-A3523FF1A070}" type="slidenum">
              <a:rPr lang="en-US" smtClean="0"/>
              <a:t>‹#›</a:t>
            </a:fld>
            <a:endParaRPr lang="en-US" dirty="0"/>
          </a:p>
        </p:txBody>
      </p:sp>
    </p:spTree>
    <p:extLst>
      <p:ext uri="{BB962C8B-B14F-4D97-AF65-F5344CB8AC3E}">
        <p14:creationId xmlns:p14="http://schemas.microsoft.com/office/powerpoint/2010/main" val="4193089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02878E-1C76-4444-9452-F861531F4A9B}" type="datetimeFigureOut">
              <a:rPr lang="en-US" smtClean="0"/>
              <a:t>9/19/2016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CCFA63-7219-EB49-A728-A3523FF1A070}" type="slidenum">
              <a:rPr lang="en-US" smtClean="0"/>
              <a:t>‹#›</a:t>
            </a:fld>
            <a:endParaRPr lang="en-US" dirty="0"/>
          </a:p>
        </p:txBody>
      </p:sp>
    </p:spTree>
    <p:extLst>
      <p:ext uri="{BB962C8B-B14F-4D97-AF65-F5344CB8AC3E}">
        <p14:creationId xmlns:p14="http://schemas.microsoft.com/office/powerpoint/2010/main" val="24315726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02697" y="2362259"/>
            <a:ext cx="2854382" cy="1470025"/>
          </a:xfrm>
        </p:spPr>
        <p:txBody>
          <a:bodyPr>
            <a:normAutofit/>
          </a:bodyPr>
          <a:lstStyle/>
          <a:p>
            <a:r>
              <a:rPr lang="sv-SE" dirty="0" smtClean="0"/>
              <a:t> </a:t>
            </a:r>
            <a:endParaRPr lang="en-US" dirty="0"/>
          </a:p>
        </p:txBody>
      </p:sp>
      <p:sp>
        <p:nvSpPr>
          <p:cNvPr id="5" name="TextBox 4"/>
          <p:cNvSpPr txBox="1"/>
          <p:nvPr/>
        </p:nvSpPr>
        <p:spPr>
          <a:xfrm>
            <a:off x="3818002" y="2397412"/>
            <a:ext cx="1381415" cy="461665"/>
          </a:xfrm>
          <a:prstGeom prst="rect">
            <a:avLst/>
          </a:prstGeom>
          <a:noFill/>
        </p:spPr>
        <p:txBody>
          <a:bodyPr wrap="square" rtlCol="0">
            <a:spAutoFit/>
          </a:bodyPr>
          <a:lstStyle/>
          <a:p>
            <a:pPr algn="ctr"/>
            <a:endParaRPr lang="en-US" sz="2400" dirty="0">
              <a:ln w="18415" cmpd="sng">
                <a:solidFill>
                  <a:srgbClr val="FFFFFF"/>
                </a:solidFill>
                <a:prstDash val="solid"/>
              </a:ln>
              <a:solidFill>
                <a:schemeClr val="bg1"/>
              </a:solidFill>
              <a:effectLst>
                <a:outerShdw blurRad="63500" dir="3600000" algn="tl" rotWithShape="0">
                  <a:srgbClr val="000000">
                    <a:alpha val="70000"/>
                  </a:srgbClr>
                </a:outerShdw>
              </a:effectLst>
              <a:latin typeface="CCW Cursive Writing 1"/>
              <a:cs typeface="CCW Cursive Writing 1"/>
            </a:endParaRPr>
          </a:p>
        </p:txBody>
      </p:sp>
      <p:sp>
        <p:nvSpPr>
          <p:cNvPr id="6" name="TextBox 5"/>
          <p:cNvSpPr txBox="1"/>
          <p:nvPr/>
        </p:nvSpPr>
        <p:spPr>
          <a:xfrm>
            <a:off x="3062079" y="178205"/>
            <a:ext cx="2781751" cy="830997"/>
          </a:xfrm>
          <a:prstGeom prst="rect">
            <a:avLst/>
          </a:prstGeom>
          <a:solidFill>
            <a:schemeClr val="bg1"/>
          </a:solidFill>
        </p:spPr>
        <p:txBody>
          <a:bodyPr wrap="square" rtlCol="0">
            <a:spAutoFit/>
          </a:bodyPr>
          <a:lstStyle/>
          <a:p>
            <a:pPr algn="ctr"/>
            <a:r>
              <a:rPr lang="en-US" sz="2400" b="1" dirty="0" smtClean="0">
                <a:ln w="12700">
                  <a:solidFill>
                    <a:schemeClr val="accent6">
                      <a:lumMod val="50000"/>
                    </a:schemeClr>
                  </a:solidFill>
                  <a:prstDash val="solid"/>
                </a:ln>
                <a:solidFill>
                  <a:schemeClr val="accent6">
                    <a:lumMod val="75000"/>
                  </a:schemeClr>
                </a:solidFill>
                <a:effectLst>
                  <a:outerShdw dist="38100" dir="2640000" algn="bl" rotWithShape="0">
                    <a:schemeClr val="accent1"/>
                  </a:outerShdw>
                </a:effectLst>
                <a:latin typeface="Kristen ITC" panose="03050502040202030202" pitchFamily="66" charset="0"/>
                <a:cs typeface="Comic Sans MS"/>
              </a:rPr>
              <a:t>Our topic is</a:t>
            </a:r>
          </a:p>
          <a:p>
            <a:pPr algn="ctr"/>
            <a:r>
              <a:rPr lang="en-US" sz="2400" b="1" dirty="0" smtClean="0">
                <a:ln w="12700">
                  <a:solidFill>
                    <a:schemeClr val="accent6">
                      <a:lumMod val="50000"/>
                    </a:schemeClr>
                  </a:solidFill>
                  <a:prstDash val="solid"/>
                </a:ln>
                <a:solidFill>
                  <a:schemeClr val="accent6">
                    <a:lumMod val="75000"/>
                  </a:schemeClr>
                </a:solidFill>
                <a:effectLst>
                  <a:outerShdw dist="38100" dir="2640000" algn="bl" rotWithShape="0">
                    <a:schemeClr val="accent1"/>
                  </a:outerShdw>
                </a:effectLst>
                <a:latin typeface="Kristen ITC" panose="03050502040202030202" pitchFamily="66" charset="0"/>
                <a:cs typeface="Comic Sans MS"/>
              </a:rPr>
              <a:t>Fire </a:t>
            </a:r>
            <a:r>
              <a:rPr lang="en-US" sz="2400" b="1" dirty="0" err="1" smtClean="0">
                <a:ln w="12700">
                  <a:solidFill>
                    <a:schemeClr val="accent6">
                      <a:lumMod val="50000"/>
                    </a:schemeClr>
                  </a:solidFill>
                  <a:prstDash val="solid"/>
                </a:ln>
                <a:solidFill>
                  <a:schemeClr val="accent6">
                    <a:lumMod val="75000"/>
                  </a:schemeClr>
                </a:solidFill>
                <a:effectLst>
                  <a:outerShdw dist="38100" dir="2640000" algn="bl" rotWithShape="0">
                    <a:schemeClr val="accent1"/>
                  </a:outerShdw>
                </a:effectLst>
                <a:latin typeface="Kristen ITC" panose="03050502040202030202" pitchFamily="66" charset="0"/>
                <a:cs typeface="Comic Sans MS"/>
              </a:rPr>
              <a:t>Fire</a:t>
            </a:r>
            <a:r>
              <a:rPr lang="en-US" sz="2400" b="1" dirty="0" smtClean="0">
                <a:ln w="12700">
                  <a:solidFill>
                    <a:schemeClr val="accent6">
                      <a:lumMod val="50000"/>
                    </a:schemeClr>
                  </a:solidFill>
                  <a:prstDash val="solid"/>
                </a:ln>
                <a:solidFill>
                  <a:schemeClr val="accent6">
                    <a:lumMod val="75000"/>
                  </a:schemeClr>
                </a:solidFill>
                <a:effectLst>
                  <a:outerShdw dist="38100" dir="2640000" algn="bl" rotWithShape="0">
                    <a:schemeClr val="accent1"/>
                  </a:outerShdw>
                </a:effectLst>
                <a:latin typeface="Kristen ITC" panose="03050502040202030202" pitchFamily="66" charset="0"/>
                <a:cs typeface="Comic Sans MS"/>
              </a:rPr>
              <a:t>!</a:t>
            </a:r>
            <a:endParaRPr lang="en-US" sz="2400" b="1" dirty="0">
              <a:ln w="12700">
                <a:solidFill>
                  <a:schemeClr val="accent6">
                    <a:lumMod val="50000"/>
                  </a:schemeClr>
                </a:solidFill>
                <a:prstDash val="solid"/>
              </a:ln>
              <a:solidFill>
                <a:schemeClr val="accent6">
                  <a:lumMod val="75000"/>
                </a:schemeClr>
              </a:solidFill>
              <a:effectLst>
                <a:outerShdw dist="38100" dir="2640000" algn="bl" rotWithShape="0">
                  <a:schemeClr val="accent1"/>
                </a:outerShdw>
              </a:effectLst>
              <a:latin typeface="Kristen ITC" panose="03050502040202030202" pitchFamily="66" charset="0"/>
              <a:cs typeface="Comic Sans MS"/>
            </a:endParaRPr>
          </a:p>
        </p:txBody>
      </p:sp>
      <p:sp>
        <p:nvSpPr>
          <p:cNvPr id="7" name="TextBox 6"/>
          <p:cNvSpPr txBox="1"/>
          <p:nvPr/>
        </p:nvSpPr>
        <p:spPr>
          <a:xfrm>
            <a:off x="120946" y="191853"/>
            <a:ext cx="2842224" cy="2000548"/>
          </a:xfrm>
          <a:prstGeom prst="rect">
            <a:avLst/>
          </a:prstGeom>
          <a:solidFill>
            <a:srgbClr val="FCA721"/>
          </a:solidFill>
        </p:spPr>
        <p:txBody>
          <a:bodyPr wrap="square" rtlCol="0">
            <a:spAutoFit/>
          </a:bodyPr>
          <a:lstStyle/>
          <a:p>
            <a:pPr algn="ctr"/>
            <a:r>
              <a:rPr lang="en-US" sz="1400" u="sng" dirty="0" smtClean="0">
                <a:latin typeface="Comic Sans MS"/>
                <a:cs typeface="Comic Sans MS"/>
              </a:rPr>
              <a:t>English</a:t>
            </a:r>
          </a:p>
          <a:p>
            <a:pPr algn="ctr"/>
            <a:r>
              <a:rPr lang="en-US" sz="1000" dirty="0" smtClean="0">
                <a:latin typeface="Comic Sans MS"/>
                <a:cs typeface="Comic Sans MS"/>
              </a:rPr>
              <a:t>We will be learning how to form our pre-cursive letters correctly as well as remembering to use capital letters, finger spaces and full stops consistently. We will be looking at a number of familiar stories including The Three Little Pigs and The Three Billy Goats Gruff. We will also be using non-fiction texts to support us writing pieces for an in-class art exhibition. We will be drawing on what we have learnt about The Great Fire to create our own poems.</a:t>
            </a:r>
          </a:p>
        </p:txBody>
      </p:sp>
      <p:sp>
        <p:nvSpPr>
          <p:cNvPr id="8" name="TextBox 7"/>
          <p:cNvSpPr txBox="1"/>
          <p:nvPr/>
        </p:nvSpPr>
        <p:spPr>
          <a:xfrm>
            <a:off x="120947" y="2166829"/>
            <a:ext cx="2842224" cy="769441"/>
          </a:xfrm>
          <a:prstGeom prst="rect">
            <a:avLst/>
          </a:prstGeom>
          <a:solidFill>
            <a:srgbClr val="FF8109"/>
          </a:solidFill>
        </p:spPr>
        <p:txBody>
          <a:bodyPr wrap="square" rtlCol="0">
            <a:spAutoFit/>
          </a:bodyPr>
          <a:lstStyle/>
          <a:p>
            <a:pPr algn="ctr"/>
            <a:r>
              <a:rPr lang="en-US" sz="1400" u="sng" dirty="0" smtClean="0">
                <a:latin typeface="Comic Sans MS"/>
                <a:cs typeface="Comic Sans MS"/>
              </a:rPr>
              <a:t>Phonics</a:t>
            </a:r>
          </a:p>
          <a:p>
            <a:pPr algn="ctr"/>
            <a:r>
              <a:rPr lang="en-US" sz="1000" dirty="0" smtClean="0">
                <a:latin typeface="Comic Sans MS"/>
                <a:cs typeface="Comic Sans MS"/>
              </a:rPr>
              <a:t>The children will be assessed and taught in differentiated groups depending on which phase they are in. </a:t>
            </a:r>
          </a:p>
        </p:txBody>
      </p:sp>
      <p:sp>
        <p:nvSpPr>
          <p:cNvPr id="9" name="TextBox 8"/>
          <p:cNvSpPr txBox="1"/>
          <p:nvPr/>
        </p:nvSpPr>
        <p:spPr>
          <a:xfrm>
            <a:off x="5936419" y="178205"/>
            <a:ext cx="3063958" cy="2154436"/>
          </a:xfrm>
          <a:prstGeom prst="rect">
            <a:avLst/>
          </a:prstGeom>
          <a:solidFill>
            <a:srgbClr val="FCA721"/>
          </a:solidFill>
        </p:spPr>
        <p:txBody>
          <a:bodyPr wrap="square" rtlCol="0">
            <a:spAutoFit/>
          </a:bodyPr>
          <a:lstStyle/>
          <a:p>
            <a:pPr algn="ctr"/>
            <a:r>
              <a:rPr lang="en-US" sz="1400" u="sng" dirty="0" smtClean="0">
                <a:latin typeface="Comic Sans MS"/>
                <a:cs typeface="Comic Sans MS"/>
              </a:rPr>
              <a:t>Mathematics</a:t>
            </a:r>
          </a:p>
          <a:p>
            <a:pPr algn="ctr"/>
            <a:r>
              <a:rPr lang="en-US" sz="1000" dirty="0" smtClean="0">
                <a:latin typeface="Comic Sans MS"/>
                <a:cs typeface="Comic Sans MS"/>
              </a:rPr>
              <a:t>We will explore number and place value – working on recognising, ordering and using numbers to 100 and beyond. We will learning to measure length, capacity and weight.</a:t>
            </a:r>
            <a:endParaRPr lang="en-US" sz="1000" dirty="0">
              <a:latin typeface="Comic Sans MS"/>
              <a:cs typeface="Comic Sans MS"/>
            </a:endParaRPr>
          </a:p>
          <a:p>
            <a:pPr algn="ctr"/>
            <a:r>
              <a:rPr lang="en-US" sz="1000" dirty="0" smtClean="0">
                <a:latin typeface="Comic Sans MS"/>
                <a:cs typeface="Comic Sans MS"/>
              </a:rPr>
              <a:t>We will also learn to tell the time to the hour and half past the hour. The children will explore and learn </a:t>
            </a:r>
            <a:r>
              <a:rPr lang="en-US" sz="1000" dirty="0">
                <a:latin typeface="Comic Sans MS"/>
                <a:cs typeface="Comic Sans MS"/>
              </a:rPr>
              <a:t>to </a:t>
            </a:r>
            <a:r>
              <a:rPr lang="en-US" sz="1000" dirty="0" smtClean="0">
                <a:latin typeface="Comic Sans MS"/>
                <a:cs typeface="Comic Sans MS"/>
              </a:rPr>
              <a:t>identify different fractions. We will name and </a:t>
            </a:r>
            <a:r>
              <a:rPr lang="en-US" sz="1000" dirty="0" err="1" smtClean="0">
                <a:latin typeface="Comic Sans MS"/>
                <a:cs typeface="Comic Sans MS"/>
              </a:rPr>
              <a:t>recognise</a:t>
            </a:r>
            <a:r>
              <a:rPr lang="en-US" sz="1000" dirty="0" smtClean="0">
                <a:latin typeface="Comic Sans MS"/>
                <a:cs typeface="Comic Sans MS"/>
              </a:rPr>
              <a:t> coins and notes. We will look at different 2D and 3D shapes and discuss their properties. Every week we </a:t>
            </a:r>
            <a:r>
              <a:rPr lang="en-US" sz="1000" dirty="0">
                <a:latin typeface="Comic Sans MS"/>
                <a:cs typeface="Comic Sans MS"/>
              </a:rPr>
              <a:t>will be putting into </a:t>
            </a:r>
            <a:r>
              <a:rPr lang="en-US" sz="1000" dirty="0" smtClean="0">
                <a:latin typeface="Comic Sans MS"/>
                <a:cs typeface="Comic Sans MS"/>
              </a:rPr>
              <a:t>practice </a:t>
            </a:r>
            <a:r>
              <a:rPr lang="en-US" sz="1000" dirty="0">
                <a:latin typeface="Comic Sans MS"/>
                <a:cs typeface="Comic Sans MS"/>
              </a:rPr>
              <a:t>the skills we have learnt by completing </a:t>
            </a:r>
            <a:r>
              <a:rPr lang="en-US" sz="1000" dirty="0" smtClean="0">
                <a:latin typeface="Comic Sans MS"/>
                <a:cs typeface="Comic Sans MS"/>
              </a:rPr>
              <a:t>lessons in problem solving.</a:t>
            </a:r>
            <a:endParaRPr lang="en-US" sz="1000" dirty="0">
              <a:latin typeface="Comic Sans MS"/>
              <a:cs typeface="Comic Sans MS"/>
            </a:endParaRPr>
          </a:p>
        </p:txBody>
      </p:sp>
      <p:sp>
        <p:nvSpPr>
          <p:cNvPr id="10" name="TextBox 9"/>
          <p:cNvSpPr txBox="1"/>
          <p:nvPr/>
        </p:nvSpPr>
        <p:spPr>
          <a:xfrm>
            <a:off x="120946" y="2940031"/>
            <a:ext cx="2842224" cy="923330"/>
          </a:xfrm>
          <a:prstGeom prst="rect">
            <a:avLst/>
          </a:prstGeom>
          <a:solidFill>
            <a:schemeClr val="accent6">
              <a:lumMod val="75000"/>
            </a:schemeClr>
          </a:solidFill>
        </p:spPr>
        <p:txBody>
          <a:bodyPr wrap="square" rtlCol="0">
            <a:spAutoFit/>
          </a:bodyPr>
          <a:lstStyle/>
          <a:p>
            <a:pPr algn="ctr"/>
            <a:r>
              <a:rPr lang="en-US" sz="1400" u="sng" dirty="0" smtClean="0">
                <a:latin typeface="Comic Sans MS"/>
                <a:cs typeface="Comic Sans MS"/>
              </a:rPr>
              <a:t>Science</a:t>
            </a:r>
          </a:p>
          <a:p>
            <a:pPr algn="ctr"/>
            <a:r>
              <a:rPr lang="en-US" sz="1000" dirty="0" smtClean="0">
                <a:latin typeface="Comic Sans MS"/>
                <a:cs typeface="Comic Sans MS"/>
              </a:rPr>
              <a:t>In Science we are going to be learning about the 4 seasons. We will also be exploring different objects and which materials they are made from. </a:t>
            </a:r>
          </a:p>
        </p:txBody>
      </p:sp>
      <p:sp>
        <p:nvSpPr>
          <p:cNvPr id="11" name="TextBox 10"/>
          <p:cNvSpPr txBox="1"/>
          <p:nvPr/>
        </p:nvSpPr>
        <p:spPr>
          <a:xfrm>
            <a:off x="120946" y="3839487"/>
            <a:ext cx="2842221" cy="923330"/>
          </a:xfrm>
          <a:prstGeom prst="rect">
            <a:avLst/>
          </a:prstGeom>
          <a:solidFill>
            <a:srgbClr val="FF3300"/>
          </a:solidFill>
        </p:spPr>
        <p:txBody>
          <a:bodyPr wrap="square" rtlCol="0">
            <a:spAutoFit/>
          </a:bodyPr>
          <a:lstStyle/>
          <a:p>
            <a:pPr algn="ctr"/>
            <a:r>
              <a:rPr lang="en-US" sz="1400" u="sng" dirty="0" smtClean="0">
                <a:latin typeface="Comic Sans MS"/>
                <a:cs typeface="Comic Sans MS"/>
              </a:rPr>
              <a:t>Geography</a:t>
            </a:r>
          </a:p>
          <a:p>
            <a:pPr algn="ctr"/>
            <a:r>
              <a:rPr lang="en-US" sz="1000" dirty="0" smtClean="0">
                <a:latin typeface="Comic Sans MS"/>
                <a:cs typeface="Comic Sans MS"/>
              </a:rPr>
              <a:t>We will learn to name and locate the four countries and capital cities of the United Kingdom as well as the seas surrounding us. We will also study the grounds of our school.</a:t>
            </a:r>
          </a:p>
        </p:txBody>
      </p:sp>
      <p:sp>
        <p:nvSpPr>
          <p:cNvPr id="13" name="TextBox 12"/>
          <p:cNvSpPr txBox="1"/>
          <p:nvPr/>
        </p:nvSpPr>
        <p:spPr>
          <a:xfrm>
            <a:off x="5936419" y="2295447"/>
            <a:ext cx="3063958" cy="1384995"/>
          </a:xfrm>
          <a:prstGeom prst="rect">
            <a:avLst/>
          </a:prstGeom>
          <a:solidFill>
            <a:srgbClr val="FF8109"/>
          </a:solidFill>
        </p:spPr>
        <p:txBody>
          <a:bodyPr wrap="square" rtlCol="0">
            <a:spAutoFit/>
          </a:bodyPr>
          <a:lstStyle/>
          <a:p>
            <a:pPr algn="ctr"/>
            <a:r>
              <a:rPr lang="en-US" sz="1400" u="sng" dirty="0" smtClean="0">
                <a:latin typeface="Comic Sans MS"/>
                <a:cs typeface="Comic Sans MS"/>
              </a:rPr>
              <a:t>History</a:t>
            </a:r>
          </a:p>
          <a:p>
            <a:pPr algn="ctr"/>
            <a:r>
              <a:rPr lang="en-US" sz="1000" dirty="0" smtClean="0">
                <a:latin typeface="Comic Sans MS"/>
                <a:cs typeface="Comic Sans MS"/>
              </a:rPr>
              <a:t>This term we are going to learn about The Great Fire of London. We will be able to locate London on a map of the United Kingdom and discuss the events that led to the fire. We will also think about why the fire spread so quickly and talk about the differences between fire fighters then and now.</a:t>
            </a:r>
          </a:p>
        </p:txBody>
      </p:sp>
      <p:sp>
        <p:nvSpPr>
          <p:cNvPr id="14" name="TextBox 13"/>
          <p:cNvSpPr txBox="1"/>
          <p:nvPr/>
        </p:nvSpPr>
        <p:spPr>
          <a:xfrm>
            <a:off x="5936420" y="3687927"/>
            <a:ext cx="3063958" cy="1384995"/>
          </a:xfrm>
          <a:prstGeom prst="rect">
            <a:avLst/>
          </a:prstGeom>
          <a:solidFill>
            <a:srgbClr val="CC6600"/>
          </a:solidFill>
        </p:spPr>
        <p:txBody>
          <a:bodyPr wrap="square" rtlCol="0">
            <a:spAutoFit/>
          </a:bodyPr>
          <a:lstStyle/>
          <a:p>
            <a:pPr algn="ctr"/>
            <a:r>
              <a:rPr lang="en-US" sz="1400" u="sng" dirty="0" smtClean="0">
                <a:latin typeface="Comic Sans MS"/>
                <a:cs typeface="Comic Sans MS"/>
              </a:rPr>
              <a:t>Art and Design</a:t>
            </a:r>
          </a:p>
          <a:p>
            <a:pPr algn="ctr"/>
            <a:r>
              <a:rPr lang="en-US" sz="1000" dirty="0" smtClean="0">
                <a:latin typeface="Comic Sans MS"/>
                <a:cs typeface="Comic Sans MS"/>
              </a:rPr>
              <a:t>We will be using a variety of media to create silhouettes of buildings and portraits  of the Great Fire. We will be using wood to make a Tudor house and recreate Pudding Lane. We will be baking some traditional Christmas </a:t>
            </a:r>
            <a:r>
              <a:rPr lang="en-US" sz="1000" dirty="0">
                <a:latin typeface="Comic Sans MS"/>
                <a:cs typeface="Comic Sans MS"/>
              </a:rPr>
              <a:t>cakes. We will also be learning how to sew by sewing our own Christmas stockings</a:t>
            </a:r>
          </a:p>
        </p:txBody>
      </p:sp>
      <p:sp>
        <p:nvSpPr>
          <p:cNvPr id="15" name="TextBox 14"/>
          <p:cNvSpPr txBox="1"/>
          <p:nvPr/>
        </p:nvSpPr>
        <p:spPr>
          <a:xfrm>
            <a:off x="2963171" y="3088870"/>
            <a:ext cx="2973249" cy="923330"/>
          </a:xfrm>
          <a:prstGeom prst="rect">
            <a:avLst/>
          </a:prstGeom>
          <a:solidFill>
            <a:srgbClr val="FEA520"/>
          </a:solidFill>
        </p:spPr>
        <p:txBody>
          <a:bodyPr wrap="square" rtlCol="0">
            <a:spAutoFit/>
          </a:bodyPr>
          <a:lstStyle/>
          <a:p>
            <a:pPr algn="ctr"/>
            <a:r>
              <a:rPr lang="en-US" sz="1400" u="sng" dirty="0" smtClean="0">
                <a:latin typeface="Comic Sans MS"/>
                <a:cs typeface="Comic Sans MS"/>
              </a:rPr>
              <a:t>Physical Education</a:t>
            </a:r>
          </a:p>
          <a:p>
            <a:pPr algn="ctr"/>
            <a:r>
              <a:rPr lang="en-US" sz="1000" dirty="0" smtClean="0">
                <a:latin typeface="Comic Sans MS"/>
                <a:cs typeface="Comic Sans MS"/>
              </a:rPr>
              <a:t>This term we will be completing some dance sessions about The Great Fire of London. We will work on running, jumping, team games and ball games.</a:t>
            </a:r>
          </a:p>
        </p:txBody>
      </p:sp>
      <p:sp>
        <p:nvSpPr>
          <p:cNvPr id="16" name="TextBox 15"/>
          <p:cNvSpPr txBox="1"/>
          <p:nvPr/>
        </p:nvSpPr>
        <p:spPr>
          <a:xfrm>
            <a:off x="120943" y="4769118"/>
            <a:ext cx="2842224" cy="1077218"/>
          </a:xfrm>
          <a:prstGeom prst="rect">
            <a:avLst/>
          </a:prstGeom>
          <a:solidFill>
            <a:srgbClr val="FF0000"/>
          </a:solidFill>
        </p:spPr>
        <p:txBody>
          <a:bodyPr wrap="square" rtlCol="0">
            <a:spAutoFit/>
          </a:bodyPr>
          <a:lstStyle/>
          <a:p>
            <a:pPr algn="ctr"/>
            <a:r>
              <a:rPr lang="en-US" sz="1400" u="sng" dirty="0" smtClean="0">
                <a:latin typeface="Comic Sans MS"/>
                <a:cs typeface="Comic Sans MS"/>
              </a:rPr>
              <a:t>PSHCE</a:t>
            </a:r>
          </a:p>
          <a:p>
            <a:pPr algn="ctr"/>
            <a:r>
              <a:rPr lang="en-US" sz="1000" dirty="0" smtClean="0">
                <a:latin typeface="Comic Sans MS"/>
                <a:cs typeface="Comic Sans MS"/>
              </a:rPr>
              <a:t>In PSHCE we will be learning about diversity and learning about how we are unique and wonderful and different to every other person on the planet.</a:t>
            </a:r>
            <a:r>
              <a:rPr lang="en-US" sz="1000" dirty="0">
                <a:latin typeface="Comic Sans MS"/>
                <a:cs typeface="Comic Sans MS"/>
              </a:rPr>
              <a:t> </a:t>
            </a:r>
            <a:r>
              <a:rPr lang="en-US" sz="1000" dirty="0" smtClean="0">
                <a:latin typeface="Comic Sans MS"/>
                <a:cs typeface="Comic Sans MS"/>
              </a:rPr>
              <a:t>We will also be learning about how to stay healthy and safe.</a:t>
            </a:r>
          </a:p>
        </p:txBody>
      </p:sp>
      <p:sp>
        <p:nvSpPr>
          <p:cNvPr id="17" name="TextBox 16"/>
          <p:cNvSpPr txBox="1"/>
          <p:nvPr/>
        </p:nvSpPr>
        <p:spPr>
          <a:xfrm>
            <a:off x="5936415" y="5064538"/>
            <a:ext cx="3063958" cy="923330"/>
          </a:xfrm>
          <a:prstGeom prst="rect">
            <a:avLst/>
          </a:prstGeom>
          <a:solidFill>
            <a:srgbClr val="FF3300"/>
          </a:solidFill>
        </p:spPr>
        <p:txBody>
          <a:bodyPr wrap="square" rtlCol="0">
            <a:spAutoFit/>
          </a:bodyPr>
          <a:lstStyle/>
          <a:p>
            <a:pPr algn="ctr"/>
            <a:r>
              <a:rPr lang="en-US" sz="1400" u="sng" dirty="0" smtClean="0">
                <a:latin typeface="Comic Sans MS"/>
                <a:cs typeface="Comic Sans MS"/>
              </a:rPr>
              <a:t>Computing</a:t>
            </a:r>
          </a:p>
          <a:p>
            <a:pPr algn="ctr"/>
            <a:r>
              <a:rPr lang="en-US" sz="1000" dirty="0" smtClean="0">
                <a:latin typeface="Comic Sans MS"/>
                <a:cs typeface="Comic Sans MS"/>
              </a:rPr>
              <a:t> We will start by using tablets to learn how to input algorithms and use coding programs. We will also learn basic skills on our desktop computers in our Learning Resource Centre.</a:t>
            </a:r>
          </a:p>
        </p:txBody>
      </p:sp>
      <p:sp>
        <p:nvSpPr>
          <p:cNvPr id="18" name="TextBox 17"/>
          <p:cNvSpPr txBox="1"/>
          <p:nvPr/>
        </p:nvSpPr>
        <p:spPr>
          <a:xfrm>
            <a:off x="5936410" y="5987868"/>
            <a:ext cx="3063968" cy="769441"/>
          </a:xfrm>
          <a:prstGeom prst="rect">
            <a:avLst/>
          </a:prstGeom>
          <a:solidFill>
            <a:srgbClr val="FF0000"/>
          </a:solidFill>
        </p:spPr>
        <p:txBody>
          <a:bodyPr wrap="square" rtlCol="0">
            <a:spAutoFit/>
          </a:bodyPr>
          <a:lstStyle/>
          <a:p>
            <a:pPr algn="ctr"/>
            <a:r>
              <a:rPr lang="en-US" sz="1400" u="sng" dirty="0" smtClean="0">
                <a:latin typeface="Comic Sans MS"/>
                <a:cs typeface="Comic Sans MS"/>
              </a:rPr>
              <a:t>Music</a:t>
            </a:r>
          </a:p>
          <a:p>
            <a:pPr algn="ctr"/>
            <a:r>
              <a:rPr lang="en-US" sz="1000" dirty="0" smtClean="0">
                <a:latin typeface="Comic Sans MS"/>
                <a:cs typeface="Comic Sans MS"/>
              </a:rPr>
              <a:t>We will continue to sing and enjoy learning about different musicians. We will focus on London’s Burning and later on our Christmas show songs.</a:t>
            </a:r>
          </a:p>
        </p:txBody>
      </p:sp>
      <p:pic>
        <p:nvPicPr>
          <p:cNvPr id="19" name="Picture 18"/>
          <p:cNvPicPr/>
          <p:nvPr/>
        </p:nvPicPr>
        <p:blipFill>
          <a:blip r:embed="rId3">
            <a:extLst>
              <a:ext uri="{28A0092B-C50C-407E-A947-70E740481C1C}">
                <a14:useLocalDpi xmlns:a14="http://schemas.microsoft.com/office/drawing/2010/main" val="0"/>
              </a:ext>
            </a:extLst>
          </a:blip>
          <a:stretch>
            <a:fillRect/>
          </a:stretch>
        </p:blipFill>
        <p:spPr bwMode="auto">
          <a:xfrm>
            <a:off x="2963167" y="992051"/>
            <a:ext cx="2973244" cy="2089166"/>
          </a:xfrm>
          <a:prstGeom prst="rect">
            <a:avLst/>
          </a:prstGeom>
          <a:noFill/>
          <a:ln>
            <a:noFill/>
          </a:ln>
        </p:spPr>
      </p:pic>
      <p:pic>
        <p:nvPicPr>
          <p:cNvPr id="21" name="Picture 20"/>
          <p:cNvPicPr/>
          <p:nvPr/>
        </p:nvPicPr>
        <p:blipFill>
          <a:blip r:embed="rId4">
            <a:extLst>
              <a:ext uri="{28A0092B-C50C-407E-A947-70E740481C1C}">
                <a14:useLocalDpi xmlns:a14="http://schemas.microsoft.com/office/drawing/2010/main" val="0"/>
              </a:ext>
            </a:extLst>
          </a:blip>
          <a:stretch>
            <a:fillRect/>
          </a:stretch>
        </p:blipFill>
        <p:spPr bwMode="auto">
          <a:xfrm>
            <a:off x="3078134" y="1179966"/>
            <a:ext cx="2743309" cy="1744343"/>
          </a:xfrm>
          <a:prstGeom prst="rect">
            <a:avLst/>
          </a:prstGeom>
          <a:noFill/>
          <a:ln>
            <a:noFill/>
          </a:ln>
          <a:effectLst>
            <a:softEdge rad="127000"/>
          </a:effectLst>
        </p:spPr>
      </p:pic>
      <p:sp>
        <p:nvSpPr>
          <p:cNvPr id="20" name="TextBox 19"/>
          <p:cNvSpPr txBox="1"/>
          <p:nvPr/>
        </p:nvSpPr>
        <p:spPr>
          <a:xfrm>
            <a:off x="120948" y="5826370"/>
            <a:ext cx="2842220" cy="923330"/>
          </a:xfrm>
          <a:prstGeom prst="rect">
            <a:avLst/>
          </a:prstGeom>
          <a:solidFill>
            <a:srgbClr val="FEA520"/>
          </a:solidFill>
        </p:spPr>
        <p:txBody>
          <a:bodyPr wrap="square" rtlCol="0">
            <a:spAutoFit/>
          </a:bodyPr>
          <a:lstStyle/>
          <a:p>
            <a:pPr algn="ctr"/>
            <a:r>
              <a:rPr lang="en-US" sz="1400" u="sng" dirty="0" smtClean="0">
                <a:latin typeface="Comic Sans MS"/>
                <a:cs typeface="Comic Sans MS"/>
              </a:rPr>
              <a:t>Religious Education</a:t>
            </a:r>
          </a:p>
          <a:p>
            <a:pPr algn="ctr"/>
            <a:r>
              <a:rPr lang="en-US" sz="1000" dirty="0" smtClean="0">
                <a:latin typeface="Comic Sans MS"/>
                <a:cs typeface="Comic Sans MS"/>
              </a:rPr>
              <a:t>This term we will begin by looking at our places and people which are special to us. Then we will discuss special times in our lives. </a:t>
            </a:r>
          </a:p>
        </p:txBody>
      </p:sp>
      <p:pic>
        <p:nvPicPr>
          <p:cNvPr id="23" name="Picture 22"/>
          <p:cNvPicPr/>
          <p:nvPr/>
        </p:nvPicPr>
        <p:blipFill>
          <a:blip r:embed="rId3">
            <a:extLst>
              <a:ext uri="{28A0092B-C50C-407E-A947-70E740481C1C}">
                <a14:useLocalDpi xmlns:a14="http://schemas.microsoft.com/office/drawing/2010/main" val="0"/>
              </a:ext>
            </a:extLst>
          </a:blip>
          <a:stretch>
            <a:fillRect/>
          </a:stretch>
        </p:blipFill>
        <p:spPr bwMode="auto">
          <a:xfrm>
            <a:off x="2963176" y="4012199"/>
            <a:ext cx="2973244" cy="2745109"/>
          </a:xfrm>
          <a:prstGeom prst="rect">
            <a:avLst/>
          </a:prstGeom>
          <a:noFill/>
          <a:ln>
            <a:noFill/>
          </a:ln>
        </p:spPr>
      </p:pic>
      <p:pic>
        <p:nvPicPr>
          <p:cNvPr id="24" name="Picture 23"/>
          <p:cNvPicPr/>
          <p:nvPr/>
        </p:nvPicPr>
        <p:blipFill>
          <a:blip r:embed="rId5">
            <a:extLst>
              <a:ext uri="{28A0092B-C50C-407E-A947-70E740481C1C}">
                <a14:useLocalDpi xmlns:a14="http://schemas.microsoft.com/office/drawing/2010/main" val="0"/>
              </a:ext>
            </a:extLst>
          </a:blip>
          <a:stretch>
            <a:fillRect/>
          </a:stretch>
        </p:blipFill>
        <p:spPr bwMode="auto">
          <a:xfrm>
            <a:off x="3078134" y="4469174"/>
            <a:ext cx="2743309" cy="1831158"/>
          </a:xfrm>
          <a:prstGeom prst="rect">
            <a:avLst/>
          </a:prstGeom>
          <a:noFill/>
          <a:ln>
            <a:noFill/>
          </a:ln>
          <a:effectLst>
            <a:softEdge rad="127000"/>
          </a:effectLst>
        </p:spPr>
      </p:pic>
    </p:spTree>
    <p:extLst>
      <p:ext uri="{BB962C8B-B14F-4D97-AF65-F5344CB8AC3E}">
        <p14:creationId xmlns:p14="http://schemas.microsoft.com/office/powerpoint/2010/main" val="17568199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651</TotalTime>
  <Words>571</Words>
  <Application>Microsoft Office PowerPoint</Application>
  <PresentationFormat>On-screen Show (4:3)</PresentationFormat>
  <Paragraphs>29</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CCW Cursive Writing 1</vt:lpstr>
      <vt:lpstr>Comic Sans MS</vt:lpstr>
      <vt:lpstr>Kristen ITC</vt:lpstr>
      <vt:lpstr>Office Theme</vt:lpstr>
      <vt:lpst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Christine</dc:creator>
  <cp:lastModifiedBy>Mrs E. Fallon</cp:lastModifiedBy>
  <cp:revision>53</cp:revision>
  <cp:lastPrinted>2016-04-08T11:36:07Z</cp:lastPrinted>
  <dcterms:created xsi:type="dcterms:W3CDTF">2015-09-12T19:44:33Z</dcterms:created>
  <dcterms:modified xsi:type="dcterms:W3CDTF">2016-09-19T09:50:37Z</dcterms:modified>
</cp:coreProperties>
</file>