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B5FFB9"/>
    <a:srgbClr val="CC66FF"/>
    <a:srgbClr val="66FFCC"/>
    <a:srgbClr val="7AFF0C"/>
    <a:srgbClr val="88FF08"/>
    <a:srgbClr val="800040"/>
    <a:srgbClr val="CCFF66"/>
    <a:srgbClr val="FFCC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16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0202878E-1C76-4444-9452-F861531F4A9B}" type="datetimeFigureOut">
              <a:rPr lang="en-US" smtClean="0"/>
              <a:t>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CCFA63-7219-EB49-A728-A3523FF1A070}" type="slidenum">
              <a:rPr lang="en-US" smtClean="0"/>
              <a:t>‹#›</a:t>
            </a:fld>
            <a:endParaRPr lang="en-US" dirty="0"/>
          </a:p>
        </p:txBody>
      </p:sp>
    </p:spTree>
    <p:extLst>
      <p:ext uri="{BB962C8B-B14F-4D97-AF65-F5344CB8AC3E}">
        <p14:creationId xmlns:p14="http://schemas.microsoft.com/office/powerpoint/2010/main" val="485913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202878E-1C76-4444-9452-F861531F4A9B}" type="datetimeFigureOut">
              <a:rPr lang="en-US" smtClean="0"/>
              <a:t>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CCFA63-7219-EB49-A728-A3523FF1A070}" type="slidenum">
              <a:rPr lang="en-US" smtClean="0"/>
              <a:t>‹#›</a:t>
            </a:fld>
            <a:endParaRPr lang="en-US" dirty="0"/>
          </a:p>
        </p:txBody>
      </p:sp>
    </p:spTree>
    <p:extLst>
      <p:ext uri="{BB962C8B-B14F-4D97-AF65-F5344CB8AC3E}">
        <p14:creationId xmlns:p14="http://schemas.microsoft.com/office/powerpoint/2010/main" val="3469420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202878E-1C76-4444-9452-F861531F4A9B}" type="datetimeFigureOut">
              <a:rPr lang="en-US" smtClean="0"/>
              <a:t>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CCFA63-7219-EB49-A728-A3523FF1A070}" type="slidenum">
              <a:rPr lang="en-US" smtClean="0"/>
              <a:t>‹#›</a:t>
            </a:fld>
            <a:endParaRPr lang="en-US" dirty="0"/>
          </a:p>
        </p:txBody>
      </p:sp>
    </p:spTree>
    <p:extLst>
      <p:ext uri="{BB962C8B-B14F-4D97-AF65-F5344CB8AC3E}">
        <p14:creationId xmlns:p14="http://schemas.microsoft.com/office/powerpoint/2010/main" val="1245948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202878E-1C76-4444-9452-F861531F4A9B}" type="datetimeFigureOut">
              <a:rPr lang="en-US" smtClean="0"/>
              <a:t>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CCFA63-7219-EB49-A728-A3523FF1A070}" type="slidenum">
              <a:rPr lang="en-US" smtClean="0"/>
              <a:t>‹#›</a:t>
            </a:fld>
            <a:endParaRPr lang="en-US" dirty="0"/>
          </a:p>
        </p:txBody>
      </p:sp>
    </p:spTree>
    <p:extLst>
      <p:ext uri="{BB962C8B-B14F-4D97-AF65-F5344CB8AC3E}">
        <p14:creationId xmlns:p14="http://schemas.microsoft.com/office/powerpoint/2010/main" val="3284947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0202878E-1C76-4444-9452-F861531F4A9B}" type="datetimeFigureOut">
              <a:rPr lang="en-US" smtClean="0"/>
              <a:t>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CCFA63-7219-EB49-A728-A3523FF1A070}" type="slidenum">
              <a:rPr lang="en-US" smtClean="0"/>
              <a:t>‹#›</a:t>
            </a:fld>
            <a:endParaRPr lang="en-US" dirty="0"/>
          </a:p>
        </p:txBody>
      </p:sp>
    </p:spTree>
    <p:extLst>
      <p:ext uri="{BB962C8B-B14F-4D97-AF65-F5344CB8AC3E}">
        <p14:creationId xmlns:p14="http://schemas.microsoft.com/office/powerpoint/2010/main" val="2036072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0202878E-1C76-4444-9452-F861531F4A9B}" type="datetimeFigureOut">
              <a:rPr lang="en-US" smtClean="0"/>
              <a:t>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CCFA63-7219-EB49-A728-A3523FF1A070}" type="slidenum">
              <a:rPr lang="en-US" smtClean="0"/>
              <a:t>‹#›</a:t>
            </a:fld>
            <a:endParaRPr lang="en-US" dirty="0"/>
          </a:p>
        </p:txBody>
      </p:sp>
    </p:spTree>
    <p:extLst>
      <p:ext uri="{BB962C8B-B14F-4D97-AF65-F5344CB8AC3E}">
        <p14:creationId xmlns:p14="http://schemas.microsoft.com/office/powerpoint/2010/main" val="2612080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0202878E-1C76-4444-9452-F861531F4A9B}" type="datetimeFigureOut">
              <a:rPr lang="en-US" smtClean="0"/>
              <a:t>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4CCFA63-7219-EB49-A728-A3523FF1A070}" type="slidenum">
              <a:rPr lang="en-US" smtClean="0"/>
              <a:t>‹#›</a:t>
            </a:fld>
            <a:endParaRPr lang="en-US" dirty="0"/>
          </a:p>
        </p:txBody>
      </p:sp>
    </p:spTree>
    <p:extLst>
      <p:ext uri="{BB962C8B-B14F-4D97-AF65-F5344CB8AC3E}">
        <p14:creationId xmlns:p14="http://schemas.microsoft.com/office/powerpoint/2010/main" val="953202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202878E-1C76-4444-9452-F861531F4A9B}" type="datetimeFigureOut">
              <a:rPr lang="en-US" smtClean="0"/>
              <a:t>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4CCFA63-7219-EB49-A728-A3523FF1A070}" type="slidenum">
              <a:rPr lang="en-US" smtClean="0"/>
              <a:t>‹#›</a:t>
            </a:fld>
            <a:endParaRPr lang="en-US" dirty="0"/>
          </a:p>
        </p:txBody>
      </p:sp>
    </p:spTree>
    <p:extLst>
      <p:ext uri="{BB962C8B-B14F-4D97-AF65-F5344CB8AC3E}">
        <p14:creationId xmlns:p14="http://schemas.microsoft.com/office/powerpoint/2010/main" val="248041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2878E-1C76-4444-9452-F861531F4A9B}" type="datetimeFigureOut">
              <a:rPr lang="en-US" smtClean="0"/>
              <a:t>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4CCFA63-7219-EB49-A728-A3523FF1A070}" type="slidenum">
              <a:rPr lang="en-US" smtClean="0"/>
              <a:t>‹#›</a:t>
            </a:fld>
            <a:endParaRPr lang="en-US" dirty="0"/>
          </a:p>
        </p:txBody>
      </p:sp>
    </p:spTree>
    <p:extLst>
      <p:ext uri="{BB962C8B-B14F-4D97-AF65-F5344CB8AC3E}">
        <p14:creationId xmlns:p14="http://schemas.microsoft.com/office/powerpoint/2010/main" val="1004001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202878E-1C76-4444-9452-F861531F4A9B}" type="datetimeFigureOut">
              <a:rPr lang="en-US" smtClean="0"/>
              <a:t>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CCFA63-7219-EB49-A728-A3523FF1A070}" type="slidenum">
              <a:rPr lang="en-US" smtClean="0"/>
              <a:t>‹#›</a:t>
            </a:fld>
            <a:endParaRPr lang="en-US" dirty="0"/>
          </a:p>
        </p:txBody>
      </p:sp>
    </p:spTree>
    <p:extLst>
      <p:ext uri="{BB962C8B-B14F-4D97-AF65-F5344CB8AC3E}">
        <p14:creationId xmlns:p14="http://schemas.microsoft.com/office/powerpoint/2010/main" val="1332312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202878E-1C76-4444-9452-F861531F4A9B}" type="datetimeFigureOut">
              <a:rPr lang="en-US" smtClean="0"/>
              <a:t>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CCFA63-7219-EB49-A728-A3523FF1A070}" type="slidenum">
              <a:rPr lang="en-US" smtClean="0"/>
              <a:t>‹#›</a:t>
            </a:fld>
            <a:endParaRPr lang="en-US" dirty="0"/>
          </a:p>
        </p:txBody>
      </p:sp>
    </p:spTree>
    <p:extLst>
      <p:ext uri="{BB962C8B-B14F-4D97-AF65-F5344CB8AC3E}">
        <p14:creationId xmlns:p14="http://schemas.microsoft.com/office/powerpoint/2010/main" val="4193089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02878E-1C76-4444-9452-F861531F4A9B}" type="datetimeFigureOut">
              <a:rPr lang="en-US" smtClean="0"/>
              <a:t>1/6/2017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CCFA63-7219-EB49-A728-A3523FF1A070}" type="slidenum">
              <a:rPr lang="en-US" smtClean="0"/>
              <a:t>‹#›</a:t>
            </a:fld>
            <a:endParaRPr lang="en-US" dirty="0"/>
          </a:p>
        </p:txBody>
      </p:sp>
    </p:spTree>
    <p:extLst>
      <p:ext uri="{BB962C8B-B14F-4D97-AF65-F5344CB8AC3E}">
        <p14:creationId xmlns:p14="http://schemas.microsoft.com/office/powerpoint/2010/main" val="2431572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02697" y="2362259"/>
            <a:ext cx="2854382" cy="1470025"/>
          </a:xfrm>
        </p:spPr>
        <p:txBody>
          <a:bodyPr>
            <a:normAutofit/>
          </a:bodyPr>
          <a:lstStyle/>
          <a:p>
            <a:r>
              <a:rPr lang="sv-SE" dirty="0" smtClean="0"/>
              <a:t> </a:t>
            </a:r>
            <a:endParaRPr lang="en-US" dirty="0"/>
          </a:p>
        </p:txBody>
      </p:sp>
      <p:sp>
        <p:nvSpPr>
          <p:cNvPr id="5" name="TextBox 4"/>
          <p:cNvSpPr txBox="1"/>
          <p:nvPr/>
        </p:nvSpPr>
        <p:spPr>
          <a:xfrm>
            <a:off x="3804441" y="2517306"/>
            <a:ext cx="1381415" cy="369332"/>
          </a:xfrm>
          <a:prstGeom prst="rect">
            <a:avLst/>
          </a:prstGeom>
          <a:noFill/>
        </p:spPr>
        <p:txBody>
          <a:bodyPr wrap="square" rtlCol="0">
            <a:spAutoFit/>
          </a:bodyPr>
          <a:lstStyle/>
          <a:p>
            <a:pPr algn="ctr"/>
            <a:r>
              <a:rPr lang="en-US" b="1" dirty="0" smtClean="0">
                <a:solidFill>
                  <a:schemeClr val="bg1"/>
                </a:solidFill>
                <a:latin typeface="CCW Cursive Writing 1"/>
                <a:cs typeface="CCW Cursive Writing 1"/>
              </a:rPr>
              <a:t>SPACE</a:t>
            </a:r>
            <a:endParaRPr lang="en-US" sz="2400" dirty="0">
              <a:ln w="18415" cmpd="sng">
                <a:solidFill>
                  <a:srgbClr val="FFFFFF"/>
                </a:solidFill>
                <a:prstDash val="solid"/>
              </a:ln>
              <a:solidFill>
                <a:schemeClr val="bg1"/>
              </a:solidFill>
              <a:effectLst>
                <a:outerShdw blurRad="63500" dir="3600000" algn="tl" rotWithShape="0">
                  <a:srgbClr val="000000">
                    <a:alpha val="70000"/>
                  </a:srgbClr>
                </a:outerShdw>
              </a:effectLst>
              <a:latin typeface="CCW Cursive Writing 1"/>
              <a:cs typeface="CCW Cursive Writing 1"/>
            </a:endParaRPr>
          </a:p>
        </p:txBody>
      </p:sp>
      <p:sp>
        <p:nvSpPr>
          <p:cNvPr id="6" name="TextBox 5"/>
          <p:cNvSpPr txBox="1"/>
          <p:nvPr/>
        </p:nvSpPr>
        <p:spPr>
          <a:xfrm>
            <a:off x="2963167" y="92775"/>
            <a:ext cx="2973252" cy="2154436"/>
          </a:xfrm>
          <a:prstGeom prst="rect">
            <a:avLst/>
          </a:prstGeom>
          <a:solidFill>
            <a:srgbClr val="0099CC"/>
          </a:solidFill>
        </p:spPr>
        <p:txBody>
          <a:bodyPr wrap="square" rtlCol="0">
            <a:spAutoFit/>
          </a:bodyPr>
          <a:lstStyle/>
          <a:p>
            <a:pPr algn="ctr"/>
            <a:r>
              <a:rPr lang="en-US" sz="1400" dirty="0" smtClean="0">
                <a:latin typeface="Comic Sans MS"/>
                <a:cs typeface="Comic Sans MS"/>
              </a:rPr>
              <a:t>Space is our theme for the term. </a:t>
            </a:r>
          </a:p>
          <a:p>
            <a:pPr algn="ctr"/>
            <a:r>
              <a:rPr lang="en-US" sz="1400" dirty="0" smtClean="0">
                <a:latin typeface="Comic Sans MS"/>
                <a:cs typeface="Comic Sans MS"/>
              </a:rPr>
              <a:t>We are going to have an amazing trip to the Winchester Science Centre and Planetarium …</a:t>
            </a:r>
          </a:p>
          <a:p>
            <a:pPr algn="ctr"/>
            <a:endParaRPr lang="en-US" sz="1400" b="1" dirty="0" smtClean="0">
              <a:latin typeface="Comic Sans MS"/>
              <a:cs typeface="Comic Sans MS"/>
            </a:endParaRPr>
          </a:p>
          <a:p>
            <a:pPr algn="ctr"/>
            <a:r>
              <a:rPr lang="en-US" sz="1400" b="1" dirty="0" smtClean="0">
                <a:latin typeface="Comic Sans MS"/>
                <a:cs typeface="Comic Sans MS"/>
              </a:rPr>
              <a:t>WATCH THIS SPACE!</a:t>
            </a:r>
          </a:p>
          <a:p>
            <a:pPr algn="ctr"/>
            <a:endParaRPr lang="en-US" sz="1400" b="1" dirty="0" smtClean="0">
              <a:latin typeface="Comic Sans MS"/>
              <a:cs typeface="Comic Sans MS"/>
            </a:endParaRPr>
          </a:p>
          <a:p>
            <a:pPr algn="ctr"/>
            <a:endParaRPr lang="en-US" sz="1200" dirty="0">
              <a:latin typeface="Comic Sans MS"/>
              <a:cs typeface="Comic Sans MS"/>
            </a:endParaRPr>
          </a:p>
          <a:p>
            <a:pPr algn="ctr"/>
            <a:endParaRPr lang="en-US" sz="1200" dirty="0" smtClean="0">
              <a:latin typeface="Comic Sans MS"/>
              <a:cs typeface="Comic Sans MS"/>
            </a:endParaRPr>
          </a:p>
          <a:p>
            <a:pPr algn="ctr"/>
            <a:endParaRPr lang="en-US" sz="1200" dirty="0">
              <a:latin typeface="Comic Sans MS"/>
              <a:cs typeface="Comic Sans MS"/>
            </a:endParaRPr>
          </a:p>
        </p:txBody>
      </p:sp>
      <p:sp>
        <p:nvSpPr>
          <p:cNvPr id="7" name="TextBox 6"/>
          <p:cNvSpPr txBox="1"/>
          <p:nvPr/>
        </p:nvSpPr>
        <p:spPr>
          <a:xfrm>
            <a:off x="120946" y="83007"/>
            <a:ext cx="2842224" cy="1384995"/>
          </a:xfrm>
          <a:prstGeom prst="rect">
            <a:avLst/>
          </a:prstGeom>
          <a:solidFill>
            <a:srgbClr val="CCFFCC"/>
          </a:solidFill>
        </p:spPr>
        <p:txBody>
          <a:bodyPr wrap="square" rtlCol="0">
            <a:spAutoFit/>
          </a:bodyPr>
          <a:lstStyle/>
          <a:p>
            <a:pPr algn="ctr"/>
            <a:r>
              <a:rPr lang="en-US" sz="1400" u="sng" dirty="0" smtClean="0">
                <a:latin typeface="Comic Sans MS"/>
                <a:cs typeface="Comic Sans MS"/>
              </a:rPr>
              <a:t>English</a:t>
            </a:r>
          </a:p>
          <a:p>
            <a:pPr algn="ctr"/>
            <a:r>
              <a:rPr lang="en-US" sz="1000" dirty="0" smtClean="0">
                <a:latin typeface="Comic Sans MS"/>
                <a:cs typeface="Comic Sans MS"/>
              </a:rPr>
              <a:t>We will welcome the poet John Foster into Year 1 and he will help us to create some space poems. We will also be exploring a range of stories from fantasy settings and will be using our imaginations to create our own fantasy stories. We will use a range of non-fiction texts to learn about Space too. </a:t>
            </a:r>
          </a:p>
        </p:txBody>
      </p:sp>
      <p:sp>
        <p:nvSpPr>
          <p:cNvPr id="8" name="TextBox 7"/>
          <p:cNvSpPr txBox="1"/>
          <p:nvPr/>
        </p:nvSpPr>
        <p:spPr>
          <a:xfrm>
            <a:off x="120947" y="1454571"/>
            <a:ext cx="2842224" cy="1192634"/>
          </a:xfrm>
          <a:prstGeom prst="rect">
            <a:avLst/>
          </a:prstGeom>
          <a:solidFill>
            <a:srgbClr val="66FFCC"/>
          </a:solidFill>
        </p:spPr>
        <p:txBody>
          <a:bodyPr wrap="square" rtlCol="0">
            <a:spAutoFit/>
          </a:bodyPr>
          <a:lstStyle/>
          <a:p>
            <a:pPr algn="ctr"/>
            <a:r>
              <a:rPr lang="en-US" sz="1400" u="sng" dirty="0" smtClean="0">
                <a:latin typeface="Comic Sans MS"/>
                <a:cs typeface="Comic Sans MS"/>
              </a:rPr>
              <a:t>Phonics</a:t>
            </a:r>
          </a:p>
          <a:p>
            <a:pPr algn="ctr"/>
            <a:r>
              <a:rPr lang="en-US" sz="950" dirty="0" smtClean="0">
                <a:latin typeface="Comic Sans MS"/>
                <a:cs typeface="Comic Sans MS"/>
              </a:rPr>
              <a:t>We will continue to work on learning a range of graphemes and phonemes from Phases 3 to 5 to increase our reading and spelling skills. We will also focus on reading a range of nonsense/alien words to demonstrate a secure understanding of the graphemes learned.</a:t>
            </a:r>
            <a:endParaRPr lang="en-US" sz="950" dirty="0">
              <a:latin typeface="Comic Sans MS"/>
              <a:cs typeface="Comic Sans MS"/>
            </a:endParaRPr>
          </a:p>
        </p:txBody>
      </p:sp>
      <p:sp>
        <p:nvSpPr>
          <p:cNvPr id="9" name="TextBox 8"/>
          <p:cNvSpPr txBox="1"/>
          <p:nvPr/>
        </p:nvSpPr>
        <p:spPr>
          <a:xfrm>
            <a:off x="5936415" y="92775"/>
            <a:ext cx="3063958" cy="2154436"/>
          </a:xfrm>
          <a:prstGeom prst="rect">
            <a:avLst/>
          </a:prstGeom>
          <a:solidFill>
            <a:srgbClr val="CCFFCC"/>
          </a:solidFill>
        </p:spPr>
        <p:txBody>
          <a:bodyPr wrap="square" rtlCol="0">
            <a:spAutoFit/>
          </a:bodyPr>
          <a:lstStyle/>
          <a:p>
            <a:pPr algn="ctr"/>
            <a:r>
              <a:rPr lang="en-US" sz="1400" u="sng" dirty="0" smtClean="0">
                <a:latin typeface="Comic Sans MS"/>
                <a:cs typeface="Comic Sans MS"/>
              </a:rPr>
              <a:t>Mathematics</a:t>
            </a:r>
          </a:p>
          <a:p>
            <a:pPr algn="ctr"/>
            <a:r>
              <a:rPr lang="en-US" sz="1000" dirty="0" smtClean="0">
                <a:latin typeface="Comic Sans MS"/>
                <a:cs typeface="Comic Sans MS"/>
              </a:rPr>
              <a:t>The children will begin to use their knowledge of number and the number system to solve multiplication and division </a:t>
            </a:r>
            <a:r>
              <a:rPr lang="en-US" sz="1000" smtClean="0">
                <a:latin typeface="Comic Sans MS"/>
                <a:cs typeface="Comic Sans MS"/>
              </a:rPr>
              <a:t>problems using </a:t>
            </a:r>
            <a:r>
              <a:rPr lang="en-US" sz="1000" dirty="0" smtClean="0">
                <a:latin typeface="Comic Sans MS"/>
                <a:cs typeface="Comic Sans MS"/>
              </a:rPr>
              <a:t>concrete objects.</a:t>
            </a:r>
          </a:p>
          <a:p>
            <a:pPr algn="ctr"/>
            <a:r>
              <a:rPr lang="en-US" sz="1000" dirty="0" smtClean="0">
                <a:latin typeface="Comic Sans MS"/>
                <a:cs typeface="Comic Sans MS"/>
              </a:rPr>
              <a:t>We will deepen our knowledge and understanding of length, capacity and weight using standard units of measure. </a:t>
            </a:r>
          </a:p>
          <a:p>
            <a:pPr algn="ctr"/>
            <a:r>
              <a:rPr lang="en-US" sz="1000" dirty="0" smtClean="0">
                <a:latin typeface="Comic Sans MS"/>
                <a:cs typeface="Comic Sans MS"/>
              </a:rPr>
              <a:t>We will explore number patterns and learn to count in 2s, 5s and 10s.</a:t>
            </a:r>
          </a:p>
          <a:p>
            <a:pPr algn="ctr"/>
            <a:r>
              <a:rPr lang="en-US" sz="1000" dirty="0" smtClean="0">
                <a:latin typeface="Comic Sans MS"/>
                <a:cs typeface="Comic Sans MS"/>
              </a:rPr>
              <a:t>We will continue to add and subtract using a number line or 100 square.</a:t>
            </a:r>
          </a:p>
          <a:p>
            <a:pPr algn="ctr"/>
            <a:endParaRPr lang="en-US" sz="1000" dirty="0" smtClean="0">
              <a:latin typeface="Comic Sans MS"/>
              <a:cs typeface="Comic Sans MS"/>
            </a:endParaRPr>
          </a:p>
        </p:txBody>
      </p:sp>
      <p:sp>
        <p:nvSpPr>
          <p:cNvPr id="10" name="TextBox 9"/>
          <p:cNvSpPr txBox="1"/>
          <p:nvPr/>
        </p:nvSpPr>
        <p:spPr>
          <a:xfrm>
            <a:off x="120946" y="2634039"/>
            <a:ext cx="2842224" cy="1231106"/>
          </a:xfrm>
          <a:prstGeom prst="rect">
            <a:avLst/>
          </a:prstGeom>
          <a:solidFill>
            <a:srgbClr val="99FFFF"/>
          </a:solidFill>
        </p:spPr>
        <p:txBody>
          <a:bodyPr wrap="square" rtlCol="0">
            <a:spAutoFit/>
          </a:bodyPr>
          <a:lstStyle/>
          <a:p>
            <a:pPr algn="ctr"/>
            <a:r>
              <a:rPr lang="en-US" sz="1400" u="sng" dirty="0" smtClean="0">
                <a:latin typeface="Comic Sans MS"/>
                <a:cs typeface="Comic Sans MS"/>
              </a:rPr>
              <a:t>Science</a:t>
            </a:r>
          </a:p>
          <a:p>
            <a:pPr algn="ctr"/>
            <a:r>
              <a:rPr lang="en-US" sz="1000" dirty="0" smtClean="0">
                <a:latin typeface="Comic Sans MS"/>
                <a:cs typeface="Comic Sans MS"/>
              </a:rPr>
              <a:t>We will continue to observe the seasonal changes over the year in our local environment and beyond.  We will also be learning about plants and flowers and their main components. We</a:t>
            </a:r>
            <a:r>
              <a:rPr lang="en-US" sz="1000" dirty="0">
                <a:latin typeface="Comic Sans MS"/>
                <a:cs typeface="Comic Sans MS"/>
              </a:rPr>
              <a:t> </a:t>
            </a:r>
            <a:r>
              <a:rPr lang="en-US" sz="1000" dirty="0" smtClean="0">
                <a:latin typeface="Comic Sans MS"/>
                <a:cs typeface="Comic Sans MS"/>
              </a:rPr>
              <a:t>will plant seeds and bulbs and observe them grow.</a:t>
            </a:r>
          </a:p>
        </p:txBody>
      </p:sp>
      <p:sp>
        <p:nvSpPr>
          <p:cNvPr id="11" name="TextBox 10"/>
          <p:cNvSpPr txBox="1"/>
          <p:nvPr/>
        </p:nvSpPr>
        <p:spPr>
          <a:xfrm>
            <a:off x="120946" y="3839471"/>
            <a:ext cx="2842221" cy="1538883"/>
          </a:xfrm>
          <a:prstGeom prst="rect">
            <a:avLst/>
          </a:prstGeom>
          <a:solidFill>
            <a:srgbClr val="CCCCFF"/>
          </a:solidFill>
        </p:spPr>
        <p:txBody>
          <a:bodyPr wrap="square" rtlCol="0">
            <a:spAutoFit/>
          </a:bodyPr>
          <a:lstStyle/>
          <a:p>
            <a:pPr algn="ctr"/>
            <a:r>
              <a:rPr lang="en-US" sz="1400" u="sng" dirty="0" smtClean="0">
                <a:latin typeface="Comic Sans MS"/>
                <a:cs typeface="Comic Sans MS"/>
              </a:rPr>
              <a:t>Geography</a:t>
            </a:r>
          </a:p>
          <a:p>
            <a:pPr algn="ctr"/>
            <a:r>
              <a:rPr lang="en-US" sz="1000" dirty="0" smtClean="0">
                <a:latin typeface="Comic Sans MS"/>
                <a:cs typeface="Comic Sans MS"/>
              </a:rPr>
              <a:t>We will continue or work on the Seasons, and identify seasonal and daily weather patterns in the UK. We will investigate the location of hot and cold areas of the world in relation to the equator and to the North and South Poles.</a:t>
            </a:r>
          </a:p>
          <a:p>
            <a:pPr algn="ctr"/>
            <a:endParaRPr lang="en-US" sz="1000" dirty="0" smtClean="0">
              <a:latin typeface="Comic Sans MS"/>
              <a:cs typeface="Comic Sans MS"/>
            </a:endParaRPr>
          </a:p>
          <a:p>
            <a:pPr algn="ctr"/>
            <a:endParaRPr lang="en-US" sz="1000" dirty="0">
              <a:latin typeface="Comic Sans MS"/>
              <a:cs typeface="Comic Sans MS"/>
            </a:endParaRPr>
          </a:p>
        </p:txBody>
      </p:sp>
      <p:sp>
        <p:nvSpPr>
          <p:cNvPr id="13" name="TextBox 12"/>
          <p:cNvSpPr txBox="1"/>
          <p:nvPr/>
        </p:nvSpPr>
        <p:spPr>
          <a:xfrm>
            <a:off x="5936413" y="2228979"/>
            <a:ext cx="3063958" cy="1077218"/>
          </a:xfrm>
          <a:prstGeom prst="rect">
            <a:avLst/>
          </a:prstGeom>
          <a:solidFill>
            <a:srgbClr val="66FFCC"/>
          </a:solidFill>
        </p:spPr>
        <p:txBody>
          <a:bodyPr wrap="square" rtlCol="0">
            <a:spAutoFit/>
          </a:bodyPr>
          <a:lstStyle/>
          <a:p>
            <a:pPr algn="ctr"/>
            <a:r>
              <a:rPr lang="en-US" sz="1400" u="sng" dirty="0" smtClean="0">
                <a:latin typeface="Comic Sans MS"/>
                <a:cs typeface="Comic Sans MS"/>
              </a:rPr>
              <a:t>History</a:t>
            </a:r>
          </a:p>
          <a:p>
            <a:pPr algn="ctr"/>
            <a:r>
              <a:rPr lang="en-US" sz="1000" dirty="0" smtClean="0">
                <a:latin typeface="Comic Sans MS"/>
                <a:cs typeface="Comic Sans MS"/>
              </a:rPr>
              <a:t>We will explore events beyond living memory.</a:t>
            </a:r>
          </a:p>
          <a:p>
            <a:pPr algn="ctr"/>
            <a:endParaRPr lang="en-US" sz="1000" dirty="0" smtClean="0">
              <a:latin typeface="Comic Sans MS"/>
              <a:cs typeface="Comic Sans MS"/>
            </a:endParaRPr>
          </a:p>
          <a:p>
            <a:pPr algn="ctr"/>
            <a:r>
              <a:rPr lang="en-US" sz="1000" dirty="0" smtClean="0">
                <a:latin typeface="Comic Sans MS"/>
                <a:cs typeface="Comic Sans MS"/>
              </a:rPr>
              <a:t>We will explore the life of Major Tim </a:t>
            </a:r>
            <a:r>
              <a:rPr lang="en-US" sz="1000" dirty="0" err="1" smtClean="0">
                <a:latin typeface="Comic Sans MS"/>
                <a:cs typeface="Comic Sans MS"/>
              </a:rPr>
              <a:t>Peake</a:t>
            </a:r>
            <a:r>
              <a:rPr lang="en-US" sz="1000" dirty="0" smtClean="0">
                <a:latin typeface="Comic Sans MS"/>
                <a:cs typeface="Comic Sans MS"/>
              </a:rPr>
              <a:t> and learn more about his amazing journey into space..</a:t>
            </a:r>
          </a:p>
        </p:txBody>
      </p:sp>
      <p:sp>
        <p:nvSpPr>
          <p:cNvPr id="14" name="TextBox 13"/>
          <p:cNvSpPr txBox="1"/>
          <p:nvPr/>
        </p:nvSpPr>
        <p:spPr>
          <a:xfrm>
            <a:off x="5936419" y="3306197"/>
            <a:ext cx="3063958" cy="769441"/>
          </a:xfrm>
          <a:prstGeom prst="rect">
            <a:avLst/>
          </a:prstGeom>
          <a:solidFill>
            <a:srgbClr val="99FFFF"/>
          </a:solidFill>
        </p:spPr>
        <p:txBody>
          <a:bodyPr wrap="square" rtlCol="0">
            <a:spAutoFit/>
          </a:bodyPr>
          <a:lstStyle/>
          <a:p>
            <a:pPr algn="ctr"/>
            <a:r>
              <a:rPr lang="en-US" sz="1400" u="sng" dirty="0" smtClean="0">
                <a:latin typeface="Comic Sans MS"/>
                <a:cs typeface="Comic Sans MS"/>
              </a:rPr>
              <a:t>Art and Design</a:t>
            </a:r>
          </a:p>
          <a:p>
            <a:pPr algn="ctr"/>
            <a:r>
              <a:rPr lang="en-US" sz="1000" dirty="0" smtClean="0">
                <a:latin typeface="Comic Sans MS"/>
                <a:cs typeface="Comic Sans MS"/>
              </a:rPr>
              <a:t>We will be using our observational skills to sketch plants and flowers. We will use junk modelling to design and make our own rockets.</a:t>
            </a:r>
            <a:endParaRPr lang="en-US" sz="1000" dirty="0">
              <a:latin typeface="Comic Sans MS"/>
              <a:cs typeface="Comic Sans MS"/>
            </a:endParaRPr>
          </a:p>
        </p:txBody>
      </p:sp>
      <p:sp>
        <p:nvSpPr>
          <p:cNvPr id="15" name="TextBox 14"/>
          <p:cNvSpPr txBox="1"/>
          <p:nvPr/>
        </p:nvSpPr>
        <p:spPr>
          <a:xfrm>
            <a:off x="2963171" y="4917675"/>
            <a:ext cx="2973249" cy="1538883"/>
          </a:xfrm>
          <a:prstGeom prst="rect">
            <a:avLst/>
          </a:prstGeom>
          <a:solidFill>
            <a:srgbClr val="B5FFB9"/>
          </a:solidFill>
        </p:spPr>
        <p:txBody>
          <a:bodyPr wrap="square" rtlCol="0">
            <a:spAutoFit/>
          </a:bodyPr>
          <a:lstStyle/>
          <a:p>
            <a:pPr algn="ctr"/>
            <a:r>
              <a:rPr lang="en-US" sz="1400" u="sng" dirty="0" smtClean="0">
                <a:latin typeface="Comic Sans MS"/>
                <a:cs typeface="Comic Sans MS"/>
              </a:rPr>
              <a:t>Physical Education</a:t>
            </a:r>
          </a:p>
          <a:p>
            <a:pPr algn="ctr"/>
            <a:r>
              <a:rPr lang="en-US" sz="1000" dirty="0" smtClean="0">
                <a:latin typeface="Comic Sans MS"/>
                <a:cs typeface="Comic Sans MS"/>
              </a:rPr>
              <a:t>We will continue to work on our movement and coordination skills through the following activities:</a:t>
            </a:r>
          </a:p>
          <a:p>
            <a:pPr algn="ctr"/>
            <a:r>
              <a:rPr lang="en-US" sz="1000" dirty="0" smtClean="0">
                <a:latin typeface="Comic Sans MS"/>
                <a:cs typeface="Comic Sans MS"/>
              </a:rPr>
              <a:t>Throwing and catching, Running and jumping, Team games, Dance and yoga.</a:t>
            </a:r>
          </a:p>
          <a:p>
            <a:pPr algn="ctr"/>
            <a:r>
              <a:rPr lang="en-US" sz="1000" dirty="0" err="1" smtClean="0">
                <a:latin typeface="Comic Sans MS"/>
                <a:cs typeface="Comic Sans MS"/>
              </a:rPr>
              <a:t>Mr</a:t>
            </a:r>
            <a:r>
              <a:rPr lang="en-US" sz="1000" dirty="0" smtClean="0">
                <a:latin typeface="Comic Sans MS"/>
                <a:cs typeface="Comic Sans MS"/>
              </a:rPr>
              <a:t> Ellison will continue to work on multi-skills with a focus on football.</a:t>
            </a:r>
          </a:p>
          <a:p>
            <a:pPr algn="ctr"/>
            <a:endParaRPr lang="en-US" sz="1000" dirty="0" smtClean="0">
              <a:latin typeface="Comic Sans MS"/>
              <a:cs typeface="Comic Sans MS"/>
            </a:endParaRPr>
          </a:p>
        </p:txBody>
      </p:sp>
      <p:sp>
        <p:nvSpPr>
          <p:cNvPr id="16" name="TextBox 15"/>
          <p:cNvSpPr txBox="1"/>
          <p:nvPr/>
        </p:nvSpPr>
        <p:spPr>
          <a:xfrm>
            <a:off x="120943" y="5083691"/>
            <a:ext cx="2842224" cy="1384995"/>
          </a:xfrm>
          <a:prstGeom prst="rect">
            <a:avLst/>
          </a:prstGeom>
          <a:solidFill>
            <a:srgbClr val="0099CC"/>
          </a:solidFill>
        </p:spPr>
        <p:txBody>
          <a:bodyPr wrap="square" rtlCol="0">
            <a:spAutoFit/>
          </a:bodyPr>
          <a:lstStyle/>
          <a:p>
            <a:pPr algn="ctr"/>
            <a:r>
              <a:rPr lang="en-US" sz="1400" u="sng" dirty="0" smtClean="0">
                <a:latin typeface="Comic Sans MS"/>
                <a:cs typeface="Comic Sans MS"/>
              </a:rPr>
              <a:t>PSHCE</a:t>
            </a:r>
          </a:p>
          <a:p>
            <a:pPr algn="ctr"/>
            <a:r>
              <a:rPr lang="en-US" sz="1000" dirty="0" smtClean="0">
                <a:latin typeface="Comic Sans MS"/>
                <a:cs typeface="Comic Sans MS"/>
              </a:rPr>
              <a:t>We will be following a programme to encourage personal development and mutual understanding. This will involve exploring strategies and skills for keeping ourselves healthy and safe. We will also discuss how belonging and cooperating can help us to form a peaceful community.</a:t>
            </a:r>
          </a:p>
        </p:txBody>
      </p:sp>
      <p:sp>
        <p:nvSpPr>
          <p:cNvPr id="17" name="TextBox 16"/>
          <p:cNvSpPr txBox="1"/>
          <p:nvPr/>
        </p:nvSpPr>
        <p:spPr>
          <a:xfrm>
            <a:off x="5936413" y="4047403"/>
            <a:ext cx="3063958" cy="1231106"/>
          </a:xfrm>
          <a:prstGeom prst="rect">
            <a:avLst/>
          </a:prstGeom>
          <a:solidFill>
            <a:srgbClr val="CCCCFF"/>
          </a:solidFill>
        </p:spPr>
        <p:txBody>
          <a:bodyPr wrap="square" rtlCol="0">
            <a:spAutoFit/>
          </a:bodyPr>
          <a:lstStyle/>
          <a:p>
            <a:pPr algn="ctr"/>
            <a:r>
              <a:rPr lang="en-US" sz="1400" u="sng" dirty="0" smtClean="0">
                <a:latin typeface="Comic Sans MS"/>
                <a:cs typeface="Comic Sans MS"/>
              </a:rPr>
              <a:t>Computing</a:t>
            </a:r>
          </a:p>
          <a:p>
            <a:pPr algn="ctr"/>
            <a:r>
              <a:rPr lang="en-US" sz="1000" dirty="0" smtClean="0">
                <a:latin typeface="Comic Sans MS"/>
                <a:cs typeface="Comic Sans MS"/>
              </a:rPr>
              <a:t>In computing we will be continuing to use a range of </a:t>
            </a:r>
            <a:r>
              <a:rPr lang="en-US" sz="1000" dirty="0" err="1" smtClean="0">
                <a:latin typeface="Comic Sans MS"/>
                <a:cs typeface="Comic Sans MS"/>
              </a:rPr>
              <a:t>programmes</a:t>
            </a:r>
            <a:r>
              <a:rPr lang="en-US" sz="1000" dirty="0" smtClean="0">
                <a:latin typeface="Comic Sans MS"/>
                <a:cs typeface="Comic Sans MS"/>
              </a:rPr>
              <a:t>. We will use stop-start animation techniques to create our own Space-related stories. We will also use the desktop computers to continue to develop our keyboard skills.</a:t>
            </a:r>
            <a:endParaRPr lang="en-US" sz="1000" dirty="0">
              <a:latin typeface="Comic Sans MS"/>
              <a:cs typeface="Comic Sans MS"/>
            </a:endParaRPr>
          </a:p>
        </p:txBody>
      </p:sp>
      <p:sp>
        <p:nvSpPr>
          <p:cNvPr id="18" name="TextBox 17"/>
          <p:cNvSpPr txBox="1"/>
          <p:nvPr/>
        </p:nvSpPr>
        <p:spPr>
          <a:xfrm>
            <a:off x="5936413" y="5278509"/>
            <a:ext cx="3063958" cy="1077218"/>
          </a:xfrm>
          <a:prstGeom prst="rect">
            <a:avLst/>
          </a:prstGeom>
          <a:solidFill>
            <a:srgbClr val="0099CC"/>
          </a:solidFill>
        </p:spPr>
        <p:txBody>
          <a:bodyPr wrap="square" rtlCol="0">
            <a:spAutoFit/>
          </a:bodyPr>
          <a:lstStyle/>
          <a:p>
            <a:pPr algn="ctr"/>
            <a:r>
              <a:rPr lang="en-US" sz="1400" u="sng" dirty="0" smtClean="0">
                <a:latin typeface="Comic Sans MS"/>
                <a:cs typeface="Comic Sans MS"/>
              </a:rPr>
              <a:t>Music</a:t>
            </a:r>
            <a:endParaRPr lang="en-US" sz="1400" u="sng" dirty="0">
              <a:latin typeface="Comic Sans MS"/>
              <a:cs typeface="Comic Sans MS"/>
            </a:endParaRPr>
          </a:p>
          <a:p>
            <a:pPr algn="ctr"/>
            <a:r>
              <a:rPr lang="en-US" sz="1000" dirty="0" smtClean="0">
                <a:latin typeface="Comic Sans MS"/>
                <a:cs typeface="Comic Sans MS"/>
              </a:rPr>
              <a:t>We will continue to learn and sing a range of songs from a variety of genres, including hip-hop, blues, Latin, funk baroque, </a:t>
            </a:r>
            <a:r>
              <a:rPr lang="en-US" sz="1000" dirty="0">
                <a:latin typeface="Comic Sans MS"/>
                <a:cs typeface="Comic Sans MS"/>
              </a:rPr>
              <a:t>B</a:t>
            </a:r>
            <a:r>
              <a:rPr lang="en-US" sz="1000" dirty="0" smtClean="0">
                <a:latin typeface="Comic Sans MS"/>
                <a:cs typeface="Comic Sans MS"/>
              </a:rPr>
              <a:t>hangra and classical. We will be using our voices with classroom percussion.</a:t>
            </a:r>
          </a:p>
        </p:txBody>
      </p:sp>
      <p:sp>
        <p:nvSpPr>
          <p:cNvPr id="20" name="TextBox 19"/>
          <p:cNvSpPr txBox="1"/>
          <p:nvPr/>
        </p:nvSpPr>
        <p:spPr>
          <a:xfrm>
            <a:off x="9000377" y="1332583"/>
            <a:ext cx="1641102" cy="461665"/>
          </a:xfrm>
          <a:prstGeom prst="rect">
            <a:avLst/>
          </a:prstGeom>
          <a:noFill/>
        </p:spPr>
        <p:txBody>
          <a:bodyPr wrap="square" rtlCol="0">
            <a:spAutoFit/>
          </a:bodyPr>
          <a:lstStyle/>
          <a:p>
            <a:endParaRPr lang="en-GB" sz="2400" b="1" dirty="0">
              <a:solidFill>
                <a:schemeClr val="bg1"/>
              </a:solidFill>
              <a:latin typeface="CCW Cursive Writing 1" panose="03050602040000000000" pitchFamily="66" charset="0"/>
            </a:endParaRPr>
          </a:p>
        </p:txBody>
      </p:sp>
      <p:pic>
        <p:nvPicPr>
          <p:cNvPr id="1026" name="Picture 2" descr="Image result for solar syst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3166" y="2100497"/>
            <a:ext cx="2973249" cy="279329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977661" y="2025080"/>
            <a:ext cx="1948499" cy="923330"/>
          </a:xfrm>
          <a:prstGeom prst="rect">
            <a:avLst/>
          </a:prstGeom>
          <a:noFill/>
        </p:spPr>
        <p:txBody>
          <a:bodyPr wrap="square" rtlCol="0">
            <a:spAutoFit/>
          </a:bodyPr>
          <a:lstStyle/>
          <a:p>
            <a:r>
              <a:rPr lang="en-GB" sz="5400" dirty="0" smtClean="0">
                <a:solidFill>
                  <a:schemeClr val="bg1"/>
                </a:solidFill>
              </a:rPr>
              <a:t>SPACE</a:t>
            </a:r>
            <a:endParaRPr lang="en-GB" sz="5400" dirty="0">
              <a:solidFill>
                <a:schemeClr val="bg1"/>
              </a:solidFill>
            </a:endParaRPr>
          </a:p>
        </p:txBody>
      </p:sp>
      <p:pic>
        <p:nvPicPr>
          <p:cNvPr id="21" name="Picture 2" descr="Image result for tim peake selfi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2898" y="1495863"/>
            <a:ext cx="933784" cy="524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6819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439</TotalTime>
  <Words>540</Words>
  <Application>Microsoft Office PowerPoint</Application>
  <PresentationFormat>On-screen Show (4:3)</PresentationFormat>
  <Paragraphs>38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CCW Cursive Writing 1</vt:lpstr>
      <vt:lpstr>Comic Sans MS</vt:lpstr>
      <vt:lpstr>Office Theme</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Christine</dc:creator>
  <cp:lastModifiedBy>Miss V. Hiles</cp:lastModifiedBy>
  <cp:revision>32</cp:revision>
  <dcterms:created xsi:type="dcterms:W3CDTF">2015-09-12T19:44:33Z</dcterms:created>
  <dcterms:modified xsi:type="dcterms:W3CDTF">2017-01-06T10:53:52Z</dcterms:modified>
</cp:coreProperties>
</file>